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99" r:id="rId3"/>
    <p:sldId id="300" r:id="rId4"/>
    <p:sldId id="301" r:id="rId5"/>
    <p:sldId id="297" r:id="rId6"/>
    <p:sldId id="275" r:id="rId7"/>
    <p:sldId id="298" r:id="rId8"/>
    <p:sldId id="291" r:id="rId9"/>
    <p:sldId id="293" r:id="rId10"/>
    <p:sldId id="294" r:id="rId11"/>
    <p:sldId id="288" r:id="rId12"/>
    <p:sldId id="295" r:id="rId13"/>
    <p:sldId id="276" r:id="rId14"/>
    <p:sldId id="296" r:id="rId15"/>
    <p:sldId id="273" r:id="rId16"/>
    <p:sldId id="290" r:id="rId17"/>
    <p:sldId id="286" r:id="rId18"/>
    <p:sldId id="281" r:id="rId19"/>
    <p:sldId id="282" r:id="rId20"/>
    <p:sldId id="285" r:id="rId21"/>
    <p:sldId id="264" r:id="rId22"/>
    <p:sldId id="289" r:id="rId23"/>
    <p:sldId id="287" r:id="rId24"/>
    <p:sldId id="302" r:id="rId25"/>
    <p:sldId id="26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8CEBA-5D64-480A-B5B3-4692D55235FF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BE09-1C1C-4B0A-BA3A-F7A71EE74E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8CEBA-5D64-480A-B5B3-4692D55235FF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BE09-1C1C-4B0A-BA3A-F7A71EE74E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8CEBA-5D64-480A-B5B3-4692D55235FF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BE09-1C1C-4B0A-BA3A-F7A71EE74E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8CEBA-5D64-480A-B5B3-4692D55235FF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BE09-1C1C-4B0A-BA3A-F7A71EE74E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8CEBA-5D64-480A-B5B3-4692D55235FF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BE09-1C1C-4B0A-BA3A-F7A71EE74E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8CEBA-5D64-480A-B5B3-4692D55235FF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BE09-1C1C-4B0A-BA3A-F7A71EE74E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8CEBA-5D64-480A-B5B3-4692D55235FF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BE09-1C1C-4B0A-BA3A-F7A71EE74E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8CEBA-5D64-480A-B5B3-4692D55235FF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BE09-1C1C-4B0A-BA3A-F7A71EE74E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8CEBA-5D64-480A-B5B3-4692D55235FF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BE09-1C1C-4B0A-BA3A-F7A71EE74E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8CEBA-5D64-480A-B5B3-4692D55235FF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BE09-1C1C-4B0A-BA3A-F7A71EE74E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8CEBA-5D64-480A-B5B3-4692D55235FF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BE09-1C1C-4B0A-BA3A-F7A71EE74E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8CEBA-5D64-480A-B5B3-4692D55235FF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BE09-1C1C-4B0A-BA3A-F7A71EE74E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8CEBA-5D64-480A-B5B3-4692D55235FF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BE09-1C1C-4B0A-BA3A-F7A71EE74E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8CEBA-5D64-480A-B5B3-4692D55235FF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DBE09-1C1C-4B0A-BA3A-F7A71EE74EF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yaklass.r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fs4VBTAIX9WmuAPFI-HAcuc7rnHHQszT/view" TargetMode="External"/><Relationship Id="rId2" Type="http://schemas.openxmlformats.org/officeDocument/2006/relationships/hyperlink" Target="http://learningapps.org/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uchi.ru/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resh.edu.ru/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ciencedebate2008.com/interaktivnyye-tekhnologii-obrazovaniya-v-dou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kid-mama.ru/category/nachalnaja-shkola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uchebnik.mos.ru/catalogu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nterneturok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916832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Особенности организации дистанционного обучения с учащимися начальных классов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4149080"/>
            <a:ext cx="3096344" cy="1752600"/>
          </a:xfrm>
        </p:spPr>
        <p:txBody>
          <a:bodyPr>
            <a:normAutofit/>
          </a:bodyPr>
          <a:lstStyle/>
          <a:p>
            <a:pPr algn="l"/>
            <a:r>
              <a:rPr lang="ru-RU" sz="1600" b="1" dirty="0" smtClean="0">
                <a:solidFill>
                  <a:schemeClr val="tx1"/>
                </a:solidFill>
              </a:rPr>
              <a:t>Подготовила учитель</a:t>
            </a:r>
          </a:p>
          <a:p>
            <a:pPr algn="l"/>
            <a:r>
              <a:rPr lang="ru-RU" sz="1600" b="1" dirty="0" smtClean="0">
                <a:solidFill>
                  <a:schemeClr val="tx1"/>
                </a:solidFill>
              </a:rPr>
              <a:t>начальных классов, </a:t>
            </a:r>
          </a:p>
          <a:p>
            <a:pPr algn="l"/>
            <a:r>
              <a:rPr lang="ru-RU" sz="1600" b="1" dirty="0" smtClean="0">
                <a:solidFill>
                  <a:schemeClr val="tx1"/>
                </a:solidFill>
              </a:rPr>
              <a:t>зам. директора по УВР</a:t>
            </a:r>
          </a:p>
          <a:p>
            <a:pPr algn="l"/>
            <a:r>
              <a:rPr lang="ru-RU" sz="1600" b="1" dirty="0" err="1" smtClean="0">
                <a:solidFill>
                  <a:schemeClr val="tx1"/>
                </a:solidFill>
              </a:rPr>
              <a:t>Робитнык</a:t>
            </a:r>
            <a:r>
              <a:rPr lang="ru-RU" sz="1600" b="1" dirty="0" smtClean="0">
                <a:solidFill>
                  <a:schemeClr val="tx1"/>
                </a:solidFill>
              </a:rPr>
              <a:t> Т.Г.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908" y="421870"/>
            <a:ext cx="58301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/>
              <a:t>МУНИЦИПАЛЬНОЕ ОБЩЕОБРАЗОВАТЕЛЬНОЕ  </a:t>
            </a:r>
            <a:r>
              <a:rPr lang="ru-RU" sz="1400" b="1" dirty="0" smtClean="0"/>
              <a:t>УЧРЕЖДЕНИЕ</a:t>
            </a:r>
          </a:p>
          <a:p>
            <a:pPr algn="ctr"/>
            <a:r>
              <a:rPr lang="ru-RU" sz="1400" b="1" dirty="0" smtClean="0"/>
              <a:t> </a:t>
            </a:r>
            <a:r>
              <a:rPr lang="ru-RU" sz="1400" b="1" dirty="0"/>
              <a:t>«СТАРОБЕШЕВСКАЯ  ШКОЛА № 1» </a:t>
            </a:r>
            <a:endParaRPr lang="ru-RU" sz="1400" b="1" dirty="0" smtClean="0"/>
          </a:p>
          <a:p>
            <a:pPr algn="ctr"/>
            <a:r>
              <a:rPr lang="ru-RU" sz="1400" b="1" dirty="0" smtClean="0"/>
              <a:t>АДМИНИСТРАЦИИ СТАРОБЕШЕВСКОГО </a:t>
            </a:r>
            <a:r>
              <a:rPr lang="ru-RU" sz="1400" b="1" dirty="0"/>
              <a:t>РАЙОНА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4199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+mn-lt"/>
              </a:rPr>
              <a:t>4.Якласс</a:t>
            </a:r>
            <a:r>
              <a:rPr lang="ru-RU" sz="2400" dirty="0">
                <a:latin typeface="+mn-lt"/>
              </a:rPr>
              <a:t> </a:t>
            </a:r>
            <a:r>
              <a:rPr lang="ru-RU" sz="2400" dirty="0">
                <a:latin typeface="+mn-lt"/>
                <a:hlinkClick r:id="rId2"/>
              </a:rPr>
              <a:t>https://www.yaklass.ru/</a:t>
            </a:r>
            <a:r>
              <a:rPr lang="ru-RU" sz="2400" dirty="0">
                <a:latin typeface="+mn-lt"/>
              </a:rPr>
              <a:t>. </a:t>
            </a:r>
            <a:r>
              <a:rPr lang="ru-RU" sz="2400" dirty="0" err="1">
                <a:latin typeface="+mn-lt"/>
              </a:rPr>
              <a:t>Видеоуроки</a:t>
            </a:r>
            <a:r>
              <a:rPr lang="ru-RU" sz="2400" dirty="0">
                <a:latin typeface="+mn-lt"/>
              </a:rPr>
              <a:t> и тренажеры.</a:t>
            </a:r>
            <a:br>
              <a:rPr lang="ru-RU" sz="2400" dirty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5" t="14930" r="8100" b="11830"/>
          <a:stretch/>
        </p:blipFill>
        <p:spPr bwMode="auto">
          <a:xfrm>
            <a:off x="827584" y="1556792"/>
            <a:ext cx="7827562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936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20688"/>
            <a:ext cx="7941568" cy="453650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/>
              <a:t>5. Интерактивные </a:t>
            </a:r>
            <a:r>
              <a:rPr lang="ru-RU" sz="2400" dirty="0"/>
              <a:t>упражнения на платформе </a:t>
            </a:r>
          </a:p>
          <a:p>
            <a:pPr marL="0" indent="0" algn="just">
              <a:buNone/>
            </a:pPr>
            <a:r>
              <a:rPr lang="ru-RU" sz="2400" dirty="0" smtClean="0">
                <a:hlinkClick r:id="rId2"/>
              </a:rPr>
              <a:t>learningapps.org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     Творческой </a:t>
            </a:r>
            <a:r>
              <a:rPr lang="ru-RU" sz="2400" dirty="0"/>
              <a:t>группой учителей начальных классов ДНР  при Донецкий РИДПО  был создан сборник материалов </a:t>
            </a:r>
            <a:r>
              <a:rPr lang="ru-RU" sz="2400" i="1" dirty="0"/>
              <a:t>«Золотая коллекция интерактивных упражнений LearningApps.org для младших школьников» / Под ред. Е.В. </a:t>
            </a:r>
            <a:r>
              <a:rPr lang="ru-RU" sz="2400" i="1" dirty="0" err="1" smtClean="0"/>
              <a:t>Сипачѐвой</a:t>
            </a:r>
            <a:r>
              <a:rPr lang="ru-RU" sz="2400" i="1" dirty="0" smtClean="0"/>
              <a:t>. </a:t>
            </a:r>
            <a:r>
              <a:rPr lang="ru-RU" sz="2400" dirty="0" smtClean="0"/>
              <a:t>В </a:t>
            </a:r>
            <a:r>
              <a:rPr lang="ru-RU" sz="2400" dirty="0"/>
              <a:t>этом сборнике собраны по классам и предметам ссылки на готовые интерактивные упражнения с указанием тем упражнений. Единственный минус – задания доступны </a:t>
            </a:r>
            <a:r>
              <a:rPr lang="ru-RU" sz="2400" dirty="0" smtClean="0"/>
              <a:t>только в </a:t>
            </a:r>
            <a:r>
              <a:rPr lang="ru-RU" sz="2400" dirty="0"/>
              <a:t>онлайн-режиме. Сборник доступен по ссылке </a:t>
            </a:r>
            <a:r>
              <a:rPr lang="en-US" sz="2400" dirty="0">
                <a:hlinkClick r:id="rId3"/>
              </a:rPr>
              <a:t>https://drive.google.com/file/d/1fs4VBTAIX9WmuAPFI-HAcuc7rnHHQszT/view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5657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5" t="13858" r="14677" b="10746"/>
          <a:stretch/>
        </p:blipFill>
        <p:spPr bwMode="auto">
          <a:xfrm>
            <a:off x="680801" y="836712"/>
            <a:ext cx="8160904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750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04664"/>
            <a:ext cx="7920880" cy="5400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     6. На </a:t>
            </a:r>
            <a:r>
              <a:rPr lang="ru-RU" sz="2400" dirty="0"/>
              <a:t>«</a:t>
            </a:r>
            <a:r>
              <a:rPr lang="ru-RU" sz="2400" dirty="0" err="1">
                <a:hlinkClick r:id="rId2"/>
              </a:rPr>
              <a:t>Учи.ру</a:t>
            </a:r>
            <a:r>
              <a:rPr lang="ru-RU" sz="2400" dirty="0"/>
              <a:t>» разработаны интерактивные упражнения по всем предметам для начальной школы. Сейчас на сайте опубликована инструкция, как с помощью платформы и других средств организовать в школе дистанционное обучение. Использовать только "</a:t>
            </a:r>
            <a:r>
              <a:rPr lang="ru-RU" sz="2400" dirty="0" err="1">
                <a:hlinkClick r:id="rId2"/>
              </a:rPr>
              <a:t>Учи.ру</a:t>
            </a:r>
            <a:r>
              <a:rPr lang="ru-RU" sz="2400" dirty="0"/>
              <a:t>" невозможно, так как на платформе отсутствует теоретический материал</a:t>
            </a:r>
            <a:r>
              <a:rPr lang="ru-RU" sz="2400" dirty="0" smtClean="0"/>
              <a:t>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" t="13517" r="2847" b="13431"/>
          <a:stretch/>
        </p:blipFill>
        <p:spPr bwMode="auto">
          <a:xfrm>
            <a:off x="1242688" y="3068960"/>
            <a:ext cx="7022359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204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76672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     На </a:t>
            </a:r>
            <a:r>
              <a:rPr lang="ru-RU" sz="2400" dirty="0"/>
              <a:t>мой </a:t>
            </a:r>
            <a:r>
              <a:rPr lang="ru-RU" sz="2400" dirty="0" smtClean="0"/>
              <a:t>взгляд, </a:t>
            </a:r>
            <a:r>
              <a:rPr lang="ru-RU" sz="2400" dirty="0"/>
              <a:t>самым трудным в подготовке  к дистанционному уроку – это этап объяснения нового материала. У детей младшего школьного возраста наглядно-образное мышление. Чтобы понять новый материал ребёнок не только должен видеть схемы, таблицы, но и слышать объяснение нового материала. Вот тут нам на помощь приходит такой сайт, как </a:t>
            </a:r>
            <a:r>
              <a:rPr lang="ru-RU" sz="2400" dirty="0">
                <a:solidFill>
                  <a:srgbClr val="FF0000"/>
                </a:solidFill>
              </a:rPr>
              <a:t>«</a:t>
            </a:r>
            <a:r>
              <a:rPr lang="ru-RU" sz="2400" u="sng" dirty="0">
                <a:solidFill>
                  <a:srgbClr val="FF0000"/>
                </a:solidFill>
              </a:rPr>
              <a:t>Российская электронная школа</a:t>
            </a:r>
            <a:r>
              <a:rPr lang="ru-RU" sz="2400" u="sng" dirty="0" smtClean="0">
                <a:solidFill>
                  <a:srgbClr val="FF0000"/>
                </a:solidFill>
              </a:rPr>
              <a:t>»</a:t>
            </a:r>
            <a:r>
              <a:rPr lang="ru-RU" sz="2400" dirty="0" smtClean="0"/>
              <a:t> </a:t>
            </a:r>
            <a:endParaRPr lang="ru-RU" sz="2400" dirty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72" t="12248" r="8006" b="10805"/>
          <a:stretch/>
        </p:blipFill>
        <p:spPr bwMode="auto">
          <a:xfrm>
            <a:off x="1907704" y="3140968"/>
            <a:ext cx="5752641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135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7965490" cy="4525963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Портал "</a:t>
            </a:r>
            <a:r>
              <a:rPr lang="ru-RU" sz="2400" dirty="0">
                <a:hlinkClick r:id="rId2"/>
              </a:rPr>
              <a:t>Российская электронная школа</a:t>
            </a:r>
            <a:r>
              <a:rPr lang="ru-RU" sz="2400" dirty="0"/>
              <a:t>" – бесплатный ресурс, содержащий готовые уроки, построенные в логике </a:t>
            </a:r>
            <a:r>
              <a:rPr lang="ru-RU" sz="2400" dirty="0" smtClean="0"/>
              <a:t>ГОС</a:t>
            </a:r>
            <a:r>
              <a:rPr lang="ru-RU" sz="2400" dirty="0"/>
              <a:t>. Каждый урок содержит блок целеполагания, видеоматериал, задания на отработку, контрольные задания двух вариантов. </a:t>
            </a:r>
            <a:r>
              <a:rPr lang="ru-RU" sz="2400" dirty="0" smtClean="0"/>
              <a:t>Сначала я столкнулась с </a:t>
            </a:r>
            <a:r>
              <a:rPr lang="ru-RU" sz="2400" dirty="0"/>
              <a:t>трудностью: </a:t>
            </a:r>
            <a:r>
              <a:rPr lang="ru-RU" sz="2400" dirty="0" smtClean="0"/>
              <a:t>как увидеть  результат </a:t>
            </a:r>
            <a:r>
              <a:rPr lang="ru-RU" sz="2400" dirty="0"/>
              <a:t>выполнения </a:t>
            </a:r>
            <a:r>
              <a:rPr lang="ru-RU" sz="2400" dirty="0" smtClean="0"/>
              <a:t>работ учениками. </a:t>
            </a:r>
            <a:r>
              <a:rPr lang="ru-RU" sz="2400" dirty="0"/>
              <a:t>Проблему </a:t>
            </a:r>
            <a:r>
              <a:rPr lang="ru-RU" sz="2400" dirty="0" smtClean="0"/>
              <a:t>решили </a:t>
            </a:r>
            <a:r>
              <a:rPr lang="ru-RU" sz="2400" dirty="0"/>
              <a:t>с помощью скриншотов: ребенок, выполнив задание, делает снимок экрана и отправляет его учителю.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95" t="30702" r="27858" b="46512"/>
          <a:stretch/>
        </p:blipFill>
        <p:spPr bwMode="auto">
          <a:xfrm>
            <a:off x="1043608" y="3933444"/>
            <a:ext cx="7680363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580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Особенность обучения младших школьников с применением дистанционных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технологий</a:t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№2</a:t>
            </a:r>
            <a:b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492896"/>
            <a:ext cx="8003232" cy="39933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u="sng" dirty="0">
                <a:solidFill>
                  <a:srgbClr val="FF0000"/>
                </a:solidFill>
              </a:rPr>
              <a:t>С</a:t>
            </a:r>
            <a:r>
              <a:rPr lang="ru-RU" sz="2400" b="1" u="sng" dirty="0" smtClean="0">
                <a:solidFill>
                  <a:srgbClr val="FF0000"/>
                </a:solidFill>
              </a:rPr>
              <a:t>пособ </a:t>
            </a:r>
            <a:r>
              <a:rPr lang="ru-RU" sz="2400" b="1" u="sng" dirty="0">
                <a:solidFill>
                  <a:srgbClr val="FF0000"/>
                </a:solidFill>
              </a:rPr>
              <a:t>взаимодействия "учитель-ученик". </a:t>
            </a:r>
            <a:endParaRPr lang="ru-RU" sz="2400" b="1" u="sng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2400" b="1" u="sng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ru-RU" sz="2400" dirty="0" smtClean="0"/>
              <a:t>       Необходимо </a:t>
            </a:r>
            <a:r>
              <a:rPr lang="ru-RU" sz="2400" dirty="0"/>
              <a:t>чётко договориться, как, когда, каким способом будут высылаться инструкции; когда, куда, в каком виде сдавать работу. Здесь взаимодействие </a:t>
            </a:r>
            <a:r>
              <a:rPr lang="ru-RU" sz="2400" dirty="0" smtClean="0"/>
              <a:t>может </a:t>
            </a:r>
            <a:r>
              <a:rPr lang="ru-RU" sz="2400" dirty="0"/>
              <a:t>быть организовано </a:t>
            </a:r>
            <a:r>
              <a:rPr lang="ru-RU" sz="2400" dirty="0" smtClean="0"/>
              <a:t> </a:t>
            </a:r>
            <a:r>
              <a:rPr lang="ru-RU" sz="2400" dirty="0"/>
              <a:t>через </a:t>
            </a:r>
            <a:r>
              <a:rPr lang="ru-RU" sz="2400" dirty="0" smtClean="0"/>
              <a:t> </a:t>
            </a:r>
            <a:r>
              <a:rPr lang="ru-RU" sz="2400" dirty="0"/>
              <a:t>социальные </a:t>
            </a:r>
            <a:r>
              <a:rPr lang="ru-RU" sz="2400" dirty="0" smtClean="0"/>
              <a:t>сети, электронную почту.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7407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Особенность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обучения 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младших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школьников с применением дистанционных технологий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№3</a:t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916832"/>
            <a:ext cx="8013576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600" b="1" u="sng" dirty="0">
                <a:solidFill>
                  <a:srgbClr val="FF0000"/>
                </a:solidFill>
              </a:rPr>
              <a:t>Непосредственное живое общение с детьми</a:t>
            </a:r>
            <a:r>
              <a:rPr lang="ru-RU" sz="2600" b="1" u="sng" dirty="0" smtClean="0">
                <a:solidFill>
                  <a:srgbClr val="FF0000"/>
                </a:solidFill>
              </a:rPr>
              <a:t>.</a:t>
            </a:r>
          </a:p>
          <a:p>
            <a:pPr marL="0" indent="0" algn="ctr">
              <a:buNone/>
            </a:pPr>
            <a:endParaRPr lang="ru-RU" sz="2600" b="1" u="sng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ru-RU" sz="2400" dirty="0" smtClean="0"/>
              <a:t>        Исследования </a:t>
            </a:r>
            <a:r>
              <a:rPr lang="ru-RU" sz="2400" dirty="0"/>
              <a:t>показывают, что маленьким детям для успешной учёбы нужно </a:t>
            </a:r>
            <a:r>
              <a:rPr lang="ru-RU" sz="2400" dirty="0" smtClean="0"/>
              <a:t>«живое общение» </a:t>
            </a:r>
            <a:r>
              <a:rPr lang="ru-RU" sz="2400" dirty="0"/>
              <a:t>с </a:t>
            </a:r>
            <a:r>
              <a:rPr lang="ru-RU" sz="2400" dirty="0" smtClean="0"/>
              <a:t>учителем. </a:t>
            </a:r>
            <a:r>
              <a:rPr lang="ru-RU" sz="2400" dirty="0"/>
              <a:t>Чтобы не терять с детьми личный контакт, можно организовать обучение в </a:t>
            </a:r>
            <a:r>
              <a:rPr lang="ru-RU" sz="2400" dirty="0" smtClean="0"/>
              <a:t>скайпе. По крайней мере, хотя бы один раз в неделю выходить на контакт с родителями и </a:t>
            </a:r>
            <a:r>
              <a:rPr lang="ru-RU" sz="2400" dirty="0" smtClean="0"/>
              <a:t>детьми в телефонном режиме. Отвечать </a:t>
            </a:r>
            <a:r>
              <a:rPr lang="ru-RU" sz="2400" dirty="0" smtClean="0"/>
              <a:t>на их вопросы, узнать о трудностях и успехах.</a:t>
            </a:r>
            <a:endParaRPr lang="ru-RU" sz="2400" dirty="0"/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83501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Особенность обучения младших школьников с применением дистанционных технологий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№4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132856"/>
            <a:ext cx="8229600" cy="432048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3800" b="1" u="sng" dirty="0" smtClean="0">
                <a:solidFill>
                  <a:srgbClr val="FF0000"/>
                </a:solidFill>
              </a:rPr>
              <a:t>Привлечение родителей.</a:t>
            </a:r>
          </a:p>
          <a:p>
            <a:pPr marL="0" indent="0" algn="ctr">
              <a:buNone/>
            </a:pPr>
            <a:endParaRPr lang="ru-RU" sz="2400" b="1" u="sng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ru-RU" sz="3400" dirty="0" smtClean="0"/>
              <a:t>    </a:t>
            </a:r>
            <a:r>
              <a:rPr lang="ru-RU" sz="3400" dirty="0" smtClean="0"/>
              <a:t>   </a:t>
            </a:r>
            <a:r>
              <a:rPr lang="ru-RU" sz="3400" dirty="0" smtClean="0"/>
              <a:t>Проблема  </a:t>
            </a:r>
            <a:r>
              <a:rPr lang="ru-RU" sz="3400" dirty="0"/>
              <a:t>в том, что не все </a:t>
            </a:r>
            <a:r>
              <a:rPr lang="ru-RU" sz="3400" dirty="0" smtClean="0"/>
              <a:t>дети, </a:t>
            </a:r>
            <a:r>
              <a:rPr lang="ru-RU" sz="3400" dirty="0" smtClean="0"/>
              <a:t>а особенно учащиеся младших классов, </a:t>
            </a:r>
            <a:r>
              <a:rPr lang="ru-RU" sz="3400" dirty="0"/>
              <a:t>умеют организовывать своё учебное время вне школы, поэтому функцию контроля за систематичностью и самостоятельностью выполнения заданий должны возложить на себя родители. </a:t>
            </a:r>
            <a:endParaRPr lang="ru-RU" sz="3400" b="1" u="sng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ru-RU" sz="3400" dirty="0" smtClean="0"/>
              <a:t>      </a:t>
            </a:r>
            <a:r>
              <a:rPr lang="ru-RU" sz="3400" dirty="0" smtClean="0"/>
              <a:t> Родителям </a:t>
            </a:r>
            <a:r>
              <a:rPr lang="ru-RU" sz="3400" dirty="0"/>
              <a:t>придется </a:t>
            </a:r>
            <a:r>
              <a:rPr lang="ru-RU" sz="3400" dirty="0" smtClean="0"/>
              <a:t>ежедневно гораздо больше времени уделять образованию ребенка (помощь в изучении нового материала и выполнении домашних заданий)</a:t>
            </a:r>
          </a:p>
          <a:p>
            <a:pPr marL="0" indent="0" algn="just">
              <a:buNone/>
            </a:pPr>
            <a:r>
              <a:rPr lang="ru-RU" sz="3400" dirty="0" smtClean="0">
                <a:solidFill>
                  <a:srgbClr val="FF0000"/>
                </a:solidFill>
              </a:rPr>
              <a:t>      </a:t>
            </a:r>
            <a:r>
              <a:rPr lang="ru-RU" sz="3400" dirty="0" smtClean="0"/>
              <a:t>Обучение с применением дистанционных форм обучения младших </a:t>
            </a:r>
            <a:r>
              <a:rPr lang="ru-RU" sz="3400" dirty="0" smtClean="0"/>
              <a:t>школьников</a:t>
            </a:r>
            <a:r>
              <a:rPr lang="ru-RU" sz="3400" dirty="0"/>
              <a:t> </a:t>
            </a:r>
            <a:r>
              <a:rPr lang="ru-RU" sz="3400" dirty="0" smtClean="0"/>
              <a:t>требует необходимого присутствия </a:t>
            </a:r>
            <a:r>
              <a:rPr lang="ru-RU" sz="3400" dirty="0"/>
              <a:t>одного из родителей на постоянной </a:t>
            </a:r>
            <a:r>
              <a:rPr lang="ru-RU" sz="3400" dirty="0" smtClean="0"/>
              <a:t>основе.</a:t>
            </a:r>
            <a:r>
              <a:rPr lang="ru-RU" sz="3400" dirty="0"/>
              <a:t> В противном случае дистанционное обучение может оказаться предельно формальным, а, значит, неэффективным.</a:t>
            </a:r>
          </a:p>
        </p:txBody>
      </p:sp>
    </p:spTree>
    <p:extLst>
      <p:ext uri="{BB962C8B-B14F-4D97-AF65-F5344CB8AC3E}">
        <p14:creationId xmlns:p14="http://schemas.microsoft.com/office/powerpoint/2010/main" val="189299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Алгоритм привлечения родителей к ДО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363272" cy="4569371"/>
          </a:xfrm>
        </p:spPr>
        <p:txBody>
          <a:bodyPr>
            <a:normAutofit fontScale="92500" lnSpcReduction="10000"/>
          </a:bodyPr>
          <a:lstStyle/>
          <a:p>
            <a:pPr marL="457200" indent="-457200" algn="just">
              <a:buAutoNum type="arabicPeriod"/>
            </a:pPr>
            <a:r>
              <a:rPr lang="ru-RU" sz="2600" dirty="0" smtClean="0"/>
              <a:t>Провести родительское собрание и познакомить с требованиями, возможностями и </a:t>
            </a:r>
            <a:r>
              <a:rPr lang="ru-RU" sz="2600" dirty="0" err="1" smtClean="0"/>
              <a:t>Инетернет</a:t>
            </a:r>
            <a:r>
              <a:rPr lang="ru-RU" sz="2600" dirty="0" smtClean="0"/>
              <a:t>-ресурсами ДО.</a:t>
            </a:r>
          </a:p>
          <a:p>
            <a:pPr marL="457200" indent="-457200" algn="just">
              <a:buFont typeface="Arial" pitchFamily="34" charset="0"/>
              <a:buAutoNum type="arabicPeriod"/>
            </a:pPr>
            <a:r>
              <a:rPr lang="ru-RU" sz="2600" dirty="0" smtClean="0"/>
              <a:t>Подготовить родителей психологически. Объяснить, что:</a:t>
            </a:r>
          </a:p>
          <a:p>
            <a:pPr marL="0" indent="0" algn="just">
              <a:buNone/>
            </a:pPr>
            <a:r>
              <a:rPr lang="ru-RU" sz="2600" dirty="0"/>
              <a:t>а</a:t>
            </a:r>
            <a:r>
              <a:rPr lang="ru-RU" sz="2600" dirty="0" smtClean="0"/>
              <a:t>) </a:t>
            </a:r>
            <a:r>
              <a:rPr lang="ru-RU" sz="2600" dirty="0" smtClean="0"/>
              <a:t>в   </a:t>
            </a:r>
            <a:r>
              <a:rPr lang="ru-RU" sz="2600" dirty="0"/>
              <a:t>дистанционном обучении </a:t>
            </a:r>
            <a:r>
              <a:rPr lang="ru-RU" sz="2600" dirty="0" smtClean="0"/>
              <a:t>их </a:t>
            </a:r>
            <a:r>
              <a:rPr lang="ru-RU" sz="2600" dirty="0"/>
              <a:t>ждет множество, как положительных, так и отрицательных эмоций. П</a:t>
            </a:r>
            <a:r>
              <a:rPr lang="ru-RU" sz="2600" dirty="0" smtClean="0"/>
              <a:t>ридется </a:t>
            </a:r>
            <a:r>
              <a:rPr lang="ru-RU" sz="2600" dirty="0"/>
              <a:t>столкнуться с нежеланием ребенка учиться, с неумением сосредоточиться, с непониманием заданной темы, с плохим настроением, с психологическими манипуляциями типа «у меня болят глаза от компьютера», «хочется подышать свежим воздухом», «ты не умеешь хорошо объяснять», «я устал и хочу спать» и т.д. </a:t>
            </a:r>
            <a:endParaRPr lang="ru-RU" sz="2400" dirty="0" smtClean="0"/>
          </a:p>
          <a:p>
            <a:pPr marL="457200" indent="-457200">
              <a:buAutoNum type="arabicPeriod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7191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649491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     В приказе министерства образования ДНР №502 от 18.03.2020г.  «Об </a:t>
            </a:r>
            <a:r>
              <a:rPr lang="ru-RU" dirty="0"/>
              <a:t>организации работы учреждений сферы образования и науки Донецкой Народной </a:t>
            </a:r>
            <a:r>
              <a:rPr lang="ru-RU" dirty="0" smtClean="0"/>
              <a:t>Республики» сказано, что на </a:t>
            </a:r>
            <a:r>
              <a:rPr lang="ru-RU" dirty="0"/>
              <a:t>период действия режима повышенной готовности на территории Донецкой Народной </a:t>
            </a:r>
            <a:r>
              <a:rPr lang="ru-RU" dirty="0" smtClean="0"/>
              <a:t>Республики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образовательных организациях всех форм собственности высшего профессионального, среднего профессионального, дополнительного профессионального образования и дополнительного образования детей с 19.03.2020 года до особого распоряжения, в общеобразовательных организациях с 19.03. 2020 года до 21.03.2020 года и с 30.03.2020 года до особого распоряжения организовать образовательный процесс с </a:t>
            </a:r>
            <a:r>
              <a:rPr lang="ru-RU" b="1" dirty="0">
                <a:solidFill>
                  <a:srgbClr val="FF0000"/>
                </a:solidFill>
              </a:rPr>
              <a:t>использованием электронного обучения и дистанционных образовательных технологий.</a:t>
            </a:r>
            <a:endParaRPr lang="ru-RU" b="1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75183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92696"/>
            <a:ext cx="7632848" cy="543346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600" dirty="0"/>
              <a:t>б</a:t>
            </a:r>
            <a:r>
              <a:rPr lang="ru-RU" sz="2600" dirty="0" smtClean="0"/>
              <a:t>) </a:t>
            </a:r>
            <a:r>
              <a:rPr lang="ru-RU" sz="2600" dirty="0" smtClean="0"/>
              <a:t>не </a:t>
            </a:r>
            <a:r>
              <a:rPr lang="ru-RU" sz="2600" dirty="0"/>
              <a:t>смотря ни на что, задача родителей утешать, подбадривать, наставлять, объяснять, терпеть. Без этого, увы, образование ребенка так и останется технически выполненным действием, которое зачахнет, как только родители пустят </a:t>
            </a:r>
            <a:r>
              <a:rPr lang="ru-RU" sz="2600" dirty="0" smtClean="0"/>
              <a:t>его </a:t>
            </a:r>
            <a:r>
              <a:rPr lang="ru-RU" sz="2600" dirty="0"/>
              <a:t>на </a:t>
            </a:r>
            <a:r>
              <a:rPr lang="ru-RU" sz="2600" dirty="0" smtClean="0"/>
              <a:t>самотек. </a:t>
            </a:r>
          </a:p>
          <a:p>
            <a:pPr marL="0" indent="0" algn="just">
              <a:buNone/>
            </a:pPr>
            <a:r>
              <a:rPr lang="ru-RU" sz="2600" dirty="0" smtClean="0"/>
              <a:t>в) сложность </a:t>
            </a:r>
            <a:r>
              <a:rPr lang="ru-RU" sz="2600" dirty="0"/>
              <a:t>родительского контроля в дистанционном обучении заключается в том, что здесь необходимо действовать мудро, не заставлять ребенка и не давить на него (за исключением некоторых случаев, когда на лицо элементарная лень и непослушание). Нужно учитывать особенности его характера (то есть быть психологом); не выполнять задания за него, приучая к самостоятельной работе; помогать и подсказывать только самое необходимое, давая ребенку возможность делать собственные открытия и получать от этого удовольствие.</a:t>
            </a:r>
          </a:p>
        </p:txBody>
      </p:sp>
    </p:spTree>
    <p:extLst>
      <p:ext uri="{BB962C8B-B14F-4D97-AF65-F5344CB8AC3E}">
        <p14:creationId xmlns:p14="http://schemas.microsoft.com/office/powerpoint/2010/main" val="408188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Памятка родителям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340768"/>
            <a:ext cx="8003232" cy="47853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100" b="1" dirty="0" smtClean="0"/>
              <a:t>     </a:t>
            </a:r>
            <a:r>
              <a:rPr lang="ru-RU" sz="2600" b="1" dirty="0" smtClean="0">
                <a:solidFill>
                  <a:srgbClr val="FF0000"/>
                </a:solidFill>
              </a:rPr>
              <a:t>Во время обучения с помощью дистанционных технологий </a:t>
            </a:r>
            <a:r>
              <a:rPr lang="ru-RU" sz="2600" b="1" dirty="0" smtClean="0">
                <a:solidFill>
                  <a:srgbClr val="FF0000"/>
                </a:solidFill>
              </a:rPr>
              <a:t>родителям важно:</a:t>
            </a:r>
          </a:p>
          <a:p>
            <a:pPr marL="0" indent="0" algn="just">
              <a:buNone/>
            </a:pPr>
            <a:r>
              <a:rPr lang="ru-RU" sz="2600" dirty="0" smtClean="0"/>
              <a:t>- </a:t>
            </a:r>
            <a:r>
              <a:rPr lang="ru-RU" sz="2400" dirty="0" smtClean="0"/>
              <a:t>построить </a:t>
            </a:r>
            <a:r>
              <a:rPr lang="ru-RU" sz="2400" dirty="0"/>
              <a:t>правильные учебные </a:t>
            </a:r>
            <a:r>
              <a:rPr lang="ru-RU" sz="2400" dirty="0" smtClean="0"/>
              <a:t>отношения с детьми;</a:t>
            </a:r>
          </a:p>
          <a:p>
            <a:pPr marL="0" indent="0" algn="just">
              <a:buNone/>
            </a:pPr>
            <a:r>
              <a:rPr lang="ru-RU" sz="2400" dirty="0" smtClean="0"/>
              <a:t>- </a:t>
            </a:r>
            <a:r>
              <a:rPr lang="ru-RU" sz="2400" dirty="0" smtClean="0"/>
              <a:t>рассказать </a:t>
            </a:r>
            <a:r>
              <a:rPr lang="ru-RU" sz="2400" dirty="0"/>
              <a:t>ребёнку о режиме, правилах, о том, что </a:t>
            </a:r>
            <a:r>
              <a:rPr lang="ru-RU" sz="2400" dirty="0" smtClean="0"/>
              <a:t>   важно </a:t>
            </a:r>
            <a:r>
              <a:rPr lang="ru-RU" sz="2400" dirty="0"/>
              <a:t>каждый день смотреть список онлайн-заданий, читать предусмотренную планом обучения </a:t>
            </a:r>
            <a:r>
              <a:rPr lang="ru-RU" sz="2400" dirty="0" smtClean="0"/>
              <a:t>литературу</a:t>
            </a:r>
            <a:r>
              <a:rPr lang="ru-RU" sz="2400" dirty="0" smtClean="0"/>
              <a:t>;</a:t>
            </a:r>
          </a:p>
          <a:p>
            <a:pPr algn="just">
              <a:buFontTx/>
              <a:buChar char="-"/>
            </a:pPr>
            <a:r>
              <a:rPr lang="ru-RU" sz="2400" dirty="0" smtClean="0"/>
              <a:t>чётко </a:t>
            </a:r>
            <a:r>
              <a:rPr lang="ru-RU" sz="2400" dirty="0"/>
              <a:t>разделять домашнее время на развлечения </a:t>
            </a:r>
            <a:r>
              <a:rPr lang="ru-RU" sz="2400" dirty="0" smtClean="0"/>
              <a:t>и обучение;</a:t>
            </a:r>
          </a:p>
          <a:p>
            <a:pPr algn="just">
              <a:buFontTx/>
              <a:buChar char="-"/>
            </a:pPr>
            <a:r>
              <a:rPr lang="ru-RU" sz="2400" dirty="0" smtClean="0"/>
              <a:t>уделять </a:t>
            </a:r>
            <a:r>
              <a:rPr lang="ru-RU" sz="2400" dirty="0"/>
              <a:t>учёбе </a:t>
            </a:r>
            <a:r>
              <a:rPr lang="ru-RU" sz="2400" dirty="0" smtClean="0"/>
              <a:t>определённые </a:t>
            </a:r>
            <a:r>
              <a:rPr lang="ru-RU" sz="2400" dirty="0"/>
              <a:t>промежутки времени:  с небольшими перерывами между </a:t>
            </a:r>
            <a:r>
              <a:rPr lang="ru-RU" sz="2400" dirty="0" smtClean="0"/>
              <a:t>ними 15 мин.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280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Памятка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детям</a:t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«садимся за уроки»</a:t>
            </a:r>
            <a:endParaRPr lang="ru-RU" sz="3200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755576" y="1916832"/>
            <a:ext cx="7992888" cy="3600401"/>
          </a:xfrm>
        </p:spPr>
        <p:txBody>
          <a:bodyPr>
            <a:normAutofit fontScale="77500" lnSpcReduction="20000"/>
          </a:bodyPr>
          <a:lstStyle/>
          <a:p>
            <a:pPr>
              <a:buAutoNum type="arabicPeriod"/>
            </a:pPr>
            <a:r>
              <a:rPr lang="ru-RU" dirty="0"/>
              <a:t>Садись за уроки всегда в одно и то же время.</a:t>
            </a:r>
          </a:p>
          <a:p>
            <a:pPr>
              <a:buAutoNum type="arabicPeriod"/>
            </a:pPr>
            <a:r>
              <a:rPr lang="ru-RU" dirty="0"/>
              <a:t>Проветри комнату за 10 минут до начала занятий</a:t>
            </a:r>
          </a:p>
          <a:p>
            <a:pPr>
              <a:buAutoNum type="arabicPeriod"/>
            </a:pPr>
            <a:r>
              <a:rPr lang="ru-RU" dirty="0"/>
              <a:t>В комнате, где ты работаешь, должно быть тихо.</a:t>
            </a:r>
          </a:p>
          <a:p>
            <a:pPr>
              <a:buAutoNum type="arabicPeriod"/>
            </a:pPr>
            <a:r>
              <a:rPr lang="ru-RU" dirty="0"/>
              <a:t>Уточни расписание уроков на завтра. Проверь, все ли задания записаны в дневнике.</a:t>
            </a:r>
          </a:p>
          <a:p>
            <a:pPr>
              <a:buAutoNum type="arabicPeriod"/>
            </a:pPr>
            <a:r>
              <a:rPr lang="ru-RU" dirty="0"/>
              <a:t>Приготовь письменные принадлежности для занятий.</a:t>
            </a:r>
          </a:p>
          <a:p>
            <a:pPr>
              <a:buAutoNum type="arabicPeriod"/>
            </a:pPr>
            <a:r>
              <a:rPr lang="ru-RU" dirty="0"/>
              <a:t>Убери со стола всё лишнее.</a:t>
            </a:r>
          </a:p>
          <a:p>
            <a:pPr>
              <a:buAutoNum type="arabicPeriod"/>
            </a:pPr>
            <a:r>
              <a:rPr lang="ru-RU" dirty="0"/>
              <a:t>Пришло время начать работу. Садись удобно, открой учебник…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451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Особенность обучения младших школьников с применением дистанционных технологий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№5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060848"/>
            <a:ext cx="7920880" cy="5030019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3400" b="1" u="sng" dirty="0" smtClean="0">
                <a:solidFill>
                  <a:srgbClr val="FF0000"/>
                </a:solidFill>
              </a:rPr>
              <a:t>Учет технических возможностей каждой семьи. </a:t>
            </a:r>
            <a:endParaRPr lang="ru-RU" sz="3400" b="1" u="sng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3400" b="1" u="sng" dirty="0" smtClean="0">
                <a:solidFill>
                  <a:srgbClr val="FF0000"/>
                </a:solidFill>
              </a:rPr>
              <a:t>Индивидуальный </a:t>
            </a:r>
            <a:r>
              <a:rPr lang="ru-RU" sz="3400" b="1" u="sng" dirty="0" smtClean="0">
                <a:solidFill>
                  <a:srgbClr val="FF0000"/>
                </a:solidFill>
              </a:rPr>
              <a:t>подход.</a:t>
            </a:r>
          </a:p>
          <a:p>
            <a:pPr marL="0" indent="0" algn="just">
              <a:buNone/>
            </a:pPr>
            <a:r>
              <a:rPr lang="ru-RU" sz="3800" dirty="0" smtClean="0"/>
              <a:t>      Не смотря на технический прогресс и возможности современного дистанционного обучения, к сожалению, не в каждой семье есть компьютер, современный телефон, подключение к Интернету.</a:t>
            </a:r>
          </a:p>
          <a:p>
            <a:pPr marL="0" indent="0" algn="just">
              <a:buNone/>
            </a:pPr>
            <a:r>
              <a:rPr lang="ru-RU" sz="3800" dirty="0" smtClean="0"/>
              <a:t>      В </a:t>
            </a:r>
            <a:r>
              <a:rPr lang="ru-RU" sz="3800" dirty="0"/>
              <a:t>таких случаях мы общаемся с детьми </a:t>
            </a:r>
            <a:r>
              <a:rPr lang="ru-RU" sz="3800" dirty="0" smtClean="0"/>
              <a:t>по обычному  </a:t>
            </a:r>
            <a:r>
              <a:rPr lang="ru-RU" sz="3800" dirty="0"/>
              <a:t>телефону. Я даю задание, а ребенок отправляет мне смс-сообщение, или находит возможность воспользоваться Интернетом у своих друзей и </a:t>
            </a:r>
            <a:r>
              <a:rPr lang="ru-RU" sz="3800" dirty="0" smtClean="0"/>
              <a:t>знакомых и т.д. </a:t>
            </a:r>
            <a:r>
              <a:rPr lang="ru-RU" sz="3800" dirty="0"/>
              <a:t>В принципе, главное – старание, должно быть желание учиться. Я говорю ребятам, что многое зависит от того, с кем вы себя ассоциируете: если с человеком, кому безразлично свое будущее, то ваша подготовка не будет качественной. А если вам нужны знания, и для вас важно ваше будущее, то надо заниматься, даже во время карантина. Это ребят мотивирует.</a:t>
            </a:r>
          </a:p>
        </p:txBody>
      </p:sp>
    </p:spTree>
    <p:extLst>
      <p:ext uri="{BB962C8B-B14F-4D97-AF65-F5344CB8AC3E}">
        <p14:creationId xmlns:p14="http://schemas.microsoft.com/office/powerpoint/2010/main" val="409119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Хочется отметить преимущества использования ДОТ:</a:t>
            </a:r>
          </a:p>
          <a:p>
            <a:r>
              <a:rPr lang="ru-RU" dirty="0"/>
              <a:t>нет пространственных и временных ограничений, оно доступно для заинтересованных обучающихся;</a:t>
            </a:r>
          </a:p>
          <a:p>
            <a:r>
              <a:rPr lang="ru-RU" dirty="0"/>
              <a:t>ДОТ обеспечивают </a:t>
            </a:r>
            <a:r>
              <a:rPr lang="ru-RU" dirty="0" err="1"/>
              <a:t>здоровьесберегающую</a:t>
            </a:r>
            <a:r>
              <a:rPr lang="ru-RU" dirty="0"/>
              <a:t> обстановку при обучении в удобное время и в посильном режиме (с учётом ограничения во времени);</a:t>
            </a:r>
          </a:p>
          <a:p>
            <a:r>
              <a:rPr lang="ru-RU" dirty="0"/>
              <a:t>альтернативное обучение: оно расширяет выбор форм и методов обучения, помимо принятых в классной системе обучения;</a:t>
            </a:r>
          </a:p>
          <a:p>
            <a:r>
              <a:rPr lang="ru-RU" dirty="0"/>
              <a:t>дополнительное образование: углубляет и расширяет знания при подготовке к выступлению или к участию в олимпиадах</a:t>
            </a:r>
            <a:r>
              <a:rPr lang="ru-RU" dirty="0" smtClean="0"/>
              <a:t>;</a:t>
            </a:r>
            <a:r>
              <a:rPr lang="ru-RU" dirty="0"/>
              <a:t> демократичное и креативное образование: нет жесткого регламента, каждому обучающемуся уделяется особое внимание, поддерживается его интерес, его мотивация к самообразованию.</a:t>
            </a:r>
          </a:p>
          <a:p>
            <a:r>
              <a:rPr lang="ru-RU" dirty="0"/>
              <a:t>Подводя итог, хочется отметить, что объединение дистанционного и традиционного 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56094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Вывод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4744"/>
            <a:ext cx="7920880" cy="5112568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sz="2400" dirty="0" smtClean="0"/>
              <a:t>         </a:t>
            </a:r>
            <a:r>
              <a:rPr lang="ru-RU" sz="3400" dirty="0" smtClean="0"/>
              <a:t>Учитывая </a:t>
            </a:r>
            <a:r>
              <a:rPr lang="ru-RU" sz="3400" dirty="0"/>
              <a:t>все вышеизложенное, можно с уверенностью сказать, что </a:t>
            </a:r>
            <a:r>
              <a:rPr lang="ru-RU" sz="3400" dirty="0" smtClean="0"/>
              <a:t>обучение с использованием дистанционных технологий – </a:t>
            </a:r>
            <a:r>
              <a:rPr lang="ru-RU" sz="3400" dirty="0"/>
              <a:t>это достойная альтернатива </a:t>
            </a:r>
            <a:r>
              <a:rPr lang="ru-RU" sz="3400" dirty="0" smtClean="0"/>
              <a:t>обычному школьному обучению, </a:t>
            </a:r>
            <a:r>
              <a:rPr lang="ru-RU" sz="3400" dirty="0"/>
              <a:t>и при правильной </a:t>
            </a:r>
            <a:r>
              <a:rPr lang="ru-RU" sz="3400" dirty="0" smtClean="0"/>
              <a:t>его </a:t>
            </a:r>
            <a:r>
              <a:rPr lang="ru-RU" sz="3400" dirty="0"/>
              <a:t>организации и подходе к ребенку, </a:t>
            </a:r>
            <a:r>
              <a:rPr lang="ru-RU" sz="3400" dirty="0" smtClean="0"/>
              <a:t>способно </a:t>
            </a:r>
            <a:r>
              <a:rPr lang="ru-RU" sz="3400" dirty="0"/>
              <a:t>творить </a:t>
            </a:r>
            <a:r>
              <a:rPr lang="ru-RU" sz="3400" dirty="0" smtClean="0"/>
              <a:t>чудеса: </a:t>
            </a:r>
          </a:p>
          <a:p>
            <a:r>
              <a:rPr lang="ru-RU" sz="3400" dirty="0"/>
              <a:t>нет пространственных и временных ограничений, оно доступно для заинтересованных обучающихся;</a:t>
            </a:r>
          </a:p>
          <a:p>
            <a:r>
              <a:rPr lang="ru-RU" sz="3400" dirty="0"/>
              <a:t>ДОТ обеспечивают </a:t>
            </a:r>
            <a:r>
              <a:rPr lang="ru-RU" sz="3400" dirty="0" err="1"/>
              <a:t>здоровьесберегающую</a:t>
            </a:r>
            <a:r>
              <a:rPr lang="ru-RU" sz="3400" dirty="0"/>
              <a:t> обстановку при обучении в удобное время и в посильном режиме (с учётом ограничения во времени);</a:t>
            </a:r>
          </a:p>
          <a:p>
            <a:r>
              <a:rPr lang="ru-RU" sz="3400" dirty="0"/>
              <a:t>альтернативное обучение: оно расширяет выбор форм и методов обучения, помимо принятых в классной системе обучения;</a:t>
            </a:r>
          </a:p>
          <a:p>
            <a:r>
              <a:rPr lang="ru-RU" sz="3400" dirty="0" smtClean="0"/>
              <a:t>демократичное </a:t>
            </a:r>
            <a:r>
              <a:rPr lang="ru-RU" sz="3400" dirty="0"/>
              <a:t>и креативное образование: нет жесткого регламента, каждому обучающемуся уделяется особое внимание, поддерживается его интерес, его мотивация к </a:t>
            </a:r>
            <a:r>
              <a:rPr lang="ru-RU" sz="3400" dirty="0" smtClean="0"/>
              <a:t>самообразованию;</a:t>
            </a:r>
          </a:p>
          <a:p>
            <a:r>
              <a:rPr lang="ru-RU" sz="3400" dirty="0"/>
              <a:t>в</a:t>
            </a:r>
            <a:r>
              <a:rPr lang="ru-RU" sz="3400" dirty="0" smtClean="0"/>
              <a:t>озможность для проявления творческих способностей</a:t>
            </a:r>
            <a:r>
              <a:rPr lang="ru-RU" sz="2800" dirty="0" smtClean="0"/>
              <a:t>.</a:t>
            </a:r>
            <a:endParaRPr lang="ru-RU" sz="2800" dirty="0"/>
          </a:p>
          <a:p>
            <a:pPr marL="0" indent="0" algn="just">
              <a:buNone/>
            </a:pPr>
            <a:endParaRPr lang="ru-RU" sz="2800" dirty="0"/>
          </a:p>
          <a:p>
            <a:pPr marL="0" indent="0" algn="just">
              <a:buNone/>
            </a:pPr>
            <a:endParaRPr lang="ru-RU" sz="2400" dirty="0" smtClean="0"/>
          </a:p>
          <a:p>
            <a:pPr marL="0" indent="0" algn="just">
              <a:buNone/>
            </a:pPr>
            <a:endParaRPr lang="ru-RU" sz="2400" dirty="0"/>
          </a:p>
          <a:p>
            <a:pPr marL="0" indent="0" algn="just">
              <a:buNone/>
            </a:pPr>
            <a:endParaRPr lang="ru-RU" sz="2400" dirty="0" smtClean="0"/>
          </a:p>
          <a:p>
            <a:pPr marL="0" indent="0" algn="just">
              <a:buNone/>
            </a:pP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47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92696"/>
            <a:ext cx="7859216" cy="5433467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3400" dirty="0" smtClean="0"/>
              <a:t>   В </a:t>
            </a:r>
            <a:r>
              <a:rPr lang="ru-RU" sz="3400" dirty="0"/>
              <a:t>законе «Об образовании»  ДНР </a:t>
            </a:r>
            <a:r>
              <a:rPr lang="ru-RU" sz="3400" dirty="0" smtClean="0"/>
              <a:t>(статья 14)  сказано, что под </a:t>
            </a:r>
            <a:r>
              <a:rPr lang="ru-RU" sz="3400" dirty="0"/>
              <a:t>электронным обучением понимается организация образовательной деятельности с применением содержащейся в базах данных и используемой при реализации образовательных программ информации и обеспечивающих ее обработку информационных технологий, технических средств, а также информационно-телекоммуникационных сетей, обеспечивающих передачу по линиям связи указанной информации, взаимодействие обучающихся и педагогических работников. Под дистанционными образовательными технологиями понимаются образовательные технологии, реализуемые в основном с применением информационно-телекоммуникационных сетей при опосредованном (на расстоянии) взаимодействии обучающихся и педагогических работников.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4543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39552" y="332656"/>
            <a:ext cx="8064896" cy="7078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ru-RU" sz="2000" dirty="0" smtClean="0"/>
              <a:t>          </a:t>
            </a:r>
            <a:r>
              <a:rPr lang="ru-RU" sz="2300" dirty="0" smtClean="0"/>
              <a:t>Задача школы организовать образовательный процесс </a:t>
            </a:r>
            <a:r>
              <a:rPr lang="ru-RU" sz="2300" dirty="0"/>
              <a:t>с применением </a:t>
            </a:r>
            <a:r>
              <a:rPr lang="ru-RU" sz="2300" dirty="0" smtClean="0"/>
              <a:t>дистанционных образовательных технологий так,  чтобы проходило продуктивное </a:t>
            </a:r>
            <a:r>
              <a:rPr lang="ru-RU" sz="2300" dirty="0" smtClean="0"/>
              <a:t>взаимодействие </a:t>
            </a:r>
            <a:r>
              <a:rPr lang="ru-RU" sz="2300" dirty="0"/>
              <a:t>учащихся и учителя между собой на расстоянии (дистанционно), при этом </a:t>
            </a:r>
            <a:r>
              <a:rPr lang="ru-RU" sz="2300" dirty="0" smtClean="0"/>
              <a:t> отражающее практически все присущие учебному </a:t>
            </a:r>
            <a:r>
              <a:rPr lang="ru-RU" sz="2300" dirty="0"/>
              <a:t>процессу компоненты (методы, цели, организационные формы, содержание, а часто и средства обучения) и реализуемое специфичными средствами телекоммуникационных технологий, предусматривающими </a:t>
            </a:r>
            <a:r>
              <a:rPr lang="ru-RU" sz="2300" dirty="0">
                <a:hlinkClick r:id="rId2"/>
              </a:rPr>
              <a:t>интерактивность процесса</a:t>
            </a:r>
            <a:r>
              <a:rPr lang="ru-RU" sz="2300" dirty="0"/>
              <a:t> обучения. </a:t>
            </a:r>
            <a:endParaRPr lang="ru-RU" sz="2300" dirty="0"/>
          </a:p>
          <a:p>
            <a:pPr marL="0" indent="0" algn="just">
              <a:buNone/>
            </a:pPr>
            <a:r>
              <a:rPr lang="ru-RU" sz="2300" dirty="0" smtClean="0"/>
              <a:t>         Главная задача учителя – </a:t>
            </a:r>
            <a:r>
              <a:rPr lang="ru-RU" sz="2300" dirty="0"/>
              <a:t>принимать во внимание возможности и интересы каждого обучающегося ребенка, то есть содействовать построению индивидуальной </a:t>
            </a:r>
            <a:r>
              <a:rPr lang="ru-RU" sz="2300" dirty="0" smtClean="0"/>
              <a:t>траектории обучения.                                                               </a:t>
            </a:r>
            <a:endParaRPr lang="ru-RU" sz="2300" dirty="0"/>
          </a:p>
          <a:p>
            <a:pPr marL="0" indent="0" algn="just">
              <a:buNone/>
            </a:pPr>
            <a:r>
              <a:rPr lang="ru-RU" sz="2300" dirty="0" smtClean="0"/>
              <a:t>         Дистанционное </a:t>
            </a:r>
            <a:r>
              <a:rPr lang="ru-RU" sz="2300" dirty="0"/>
              <a:t>обучение с применением дистанционных технологий в начальных классах имеет ряд особенностей.</a:t>
            </a:r>
          </a:p>
          <a:p>
            <a:pPr marL="0" indent="0" algn="just">
              <a:buNone/>
            </a:pPr>
            <a:r>
              <a:rPr lang="ru-RU" sz="2000" dirty="0"/>
              <a:t>   </a:t>
            </a:r>
          </a:p>
          <a:p>
            <a:pPr marL="0" indent="0" algn="just">
              <a:buNone/>
            </a:pPr>
            <a:endParaRPr lang="ru-RU" sz="2000" b="1" dirty="0">
              <a:solidFill>
                <a:srgbClr val="FF0000"/>
              </a:solidFill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0247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2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Особенность обучения младших школьников с применением дистанционных технологий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№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1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988840"/>
            <a:ext cx="7776864" cy="420933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u="sng" dirty="0" smtClean="0">
                <a:solidFill>
                  <a:srgbClr val="FF0000"/>
                </a:solidFill>
              </a:rPr>
              <a:t>Подбор чётко дозированного интересного материала, стимулирующего познавательную деятельность</a:t>
            </a:r>
          </a:p>
          <a:p>
            <a:pPr marL="0" indent="0" algn="just">
              <a:buNone/>
            </a:pPr>
            <a:r>
              <a:rPr lang="ru-RU" sz="2400" dirty="0" smtClean="0"/>
              <a:t>При подготовке материала к урокам учитель должен учитывать психологические особенности учащихся начальных классов. У детей развито </a:t>
            </a:r>
            <a:r>
              <a:rPr lang="ru-RU" sz="2400" dirty="0"/>
              <a:t>непроизвольное внимание. Всё новое, неожиданное, яркое, интересное само собой привлекает внимание учеников, без всяких усилий с их стороны</a:t>
            </a:r>
            <a:r>
              <a:rPr lang="ru-RU" sz="2400" dirty="0" smtClean="0"/>
              <a:t>. Поэтому задания должны быть не очень объёмными, интересными. Каждая работа обязательно должна быть оценена. Избегать негативных оценок, чтобы поддерживать мотивацию к самостоятельной познавательной деятельности.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71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052736"/>
            <a:ext cx="7776864" cy="534147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/>
              <a:t>      Один </a:t>
            </a:r>
            <a:r>
              <a:rPr lang="ru-RU" sz="2400" dirty="0"/>
              <a:t>из самых простых способов организации дистанционного обучения – это использование всевозможных образовательных платформ.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</a:t>
            </a:r>
            <a:r>
              <a:rPr lang="ru-RU" sz="2400" dirty="0" smtClean="0"/>
              <a:t>На </a:t>
            </a:r>
            <a:r>
              <a:rPr lang="ru-RU" sz="2400" dirty="0"/>
              <a:t>помощь учителю могут прийти многие </a:t>
            </a:r>
            <a:r>
              <a:rPr lang="ru-RU" sz="2400" dirty="0" err="1"/>
              <a:t>интернет-ресурсы</a:t>
            </a:r>
            <a:r>
              <a:rPr lang="ru-RU" sz="2400" dirty="0"/>
              <a:t>, где мы можем найти схемы, памятки, презентации, видеоматериалы к урокам.</a:t>
            </a:r>
          </a:p>
          <a:p>
            <a:pPr marL="0" indent="0" algn="just">
              <a:buNone/>
            </a:pPr>
            <a:r>
              <a:rPr lang="ru-RU" sz="2400" dirty="0" smtClean="0"/>
              <a:t>       Выглядит </a:t>
            </a:r>
            <a:r>
              <a:rPr lang="ru-RU" sz="2400" dirty="0"/>
              <a:t>это примерно так: учитель рассылает детям ссылки на </a:t>
            </a:r>
            <a:r>
              <a:rPr lang="ru-RU" sz="2400" dirty="0" err="1"/>
              <a:t>видеоуроки</a:t>
            </a:r>
            <a:r>
              <a:rPr lang="ru-RU" sz="2400" dirty="0"/>
              <a:t>, которые </a:t>
            </a:r>
            <a:r>
              <a:rPr lang="ru-RU" sz="2400" dirty="0" smtClean="0"/>
              <a:t>можно </a:t>
            </a:r>
            <a:r>
              <a:rPr lang="ru-RU" sz="2400" dirty="0"/>
              <a:t>посмотреть и </a:t>
            </a:r>
            <a:r>
              <a:rPr lang="ru-RU" sz="2400" dirty="0" smtClean="0"/>
              <a:t>задания</a:t>
            </a:r>
            <a:r>
              <a:rPr lang="ru-RU" sz="2400" dirty="0"/>
              <a:t>, которые необходимо выполнить.</a:t>
            </a:r>
          </a:p>
          <a:p>
            <a:pPr marL="0" indent="0" algn="just">
              <a:buNone/>
            </a:pPr>
            <a:endParaRPr lang="ru-RU" sz="2400" dirty="0" smtClean="0"/>
          </a:p>
          <a:p>
            <a:pPr marL="0" indent="0" algn="just">
              <a:buNone/>
            </a:pPr>
            <a:r>
              <a:rPr lang="ru-RU" sz="2200" dirty="0"/>
              <a:t/>
            </a:r>
            <a:br>
              <a:rPr lang="ru-RU" sz="2200" dirty="0"/>
            </a:br>
            <a:r>
              <a:rPr lang="ru-RU" sz="2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5910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0184" y="620688"/>
            <a:ext cx="7881256" cy="534147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/>
              <a:t>Сайты </a:t>
            </a:r>
            <a:r>
              <a:rPr lang="ru-RU" sz="2400" dirty="0"/>
              <a:t>для дистанционного обучения</a:t>
            </a:r>
            <a:r>
              <a:rPr lang="ru-RU" sz="2400" dirty="0" smtClean="0"/>
              <a:t>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1.Онлайн игры, тренажеры, презентации, уроки,</a:t>
            </a:r>
          </a:p>
          <a:p>
            <a:pPr marL="0" indent="0" algn="just">
              <a:buNone/>
            </a:pPr>
            <a:r>
              <a:rPr lang="ru-RU" sz="2400" dirty="0" smtClean="0"/>
              <a:t>энциклопедии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hlinkClick r:id="rId2"/>
              </a:rPr>
              <a:t>http://kid-mama.ru/category/nachalnaja-shkola</a:t>
            </a:r>
            <a:r>
              <a:rPr lang="ru-RU" sz="2200" dirty="0">
                <a:hlinkClick r:id="rId2"/>
              </a:rPr>
              <a:t>/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400" dirty="0"/>
              <a:t> 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85" t="13667" r="24058" b="10895"/>
          <a:stretch/>
        </p:blipFill>
        <p:spPr bwMode="auto">
          <a:xfrm>
            <a:off x="2267744" y="2348880"/>
            <a:ext cx="5040560" cy="397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027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764704"/>
            <a:ext cx="7632848" cy="114300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latin typeface="+mn-lt"/>
              </a:rPr>
              <a:t>2.Московская </a:t>
            </a:r>
            <a:r>
              <a:rPr lang="ru-RU" sz="2400" dirty="0">
                <a:latin typeface="+mn-lt"/>
              </a:rPr>
              <a:t>электронная школа 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  <a:hlinkClick r:id="rId2"/>
              </a:rPr>
              <a:t>https</a:t>
            </a:r>
            <a:r>
              <a:rPr lang="ru-RU" sz="2400" dirty="0">
                <a:latin typeface="+mn-lt"/>
                <a:hlinkClick r:id="rId2"/>
              </a:rPr>
              <a:t>://uchebnik.mos.ru/catalogue</a:t>
            </a:r>
            <a:r>
              <a:rPr lang="ru-RU" sz="2400" dirty="0">
                <a:latin typeface="+mn-lt"/>
              </a:rPr>
              <a:t>. </a:t>
            </a:r>
            <a:r>
              <a:rPr lang="ru-RU" sz="2400" dirty="0" err="1">
                <a:latin typeface="+mn-lt"/>
              </a:rPr>
              <a:t>Видеоуроки</a:t>
            </a:r>
            <a:r>
              <a:rPr lang="ru-RU" sz="2400" dirty="0">
                <a:latin typeface="+mn-lt"/>
              </a:rPr>
              <a:t> и сценарии уроков.</a:t>
            </a:r>
            <a:br>
              <a:rPr lang="ru-RU" sz="2400" dirty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65" r="36540" b="17882"/>
          <a:stretch/>
        </p:blipFill>
        <p:spPr bwMode="auto">
          <a:xfrm>
            <a:off x="1331639" y="1844824"/>
            <a:ext cx="6699329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966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344816" cy="998984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latin typeface="+mn-lt"/>
              </a:rPr>
              <a:t>3. Интернет </a:t>
            </a:r>
            <a:r>
              <a:rPr lang="ru-RU" sz="2700" dirty="0">
                <a:latin typeface="+mn-lt"/>
              </a:rPr>
              <a:t>урок </a:t>
            </a:r>
            <a:r>
              <a:rPr lang="ru-RU" sz="2700" dirty="0">
                <a:latin typeface="+mn-lt"/>
                <a:hlinkClick r:id="rId2"/>
              </a:rPr>
              <a:t>https://interneturok.ru/</a:t>
            </a:r>
            <a:r>
              <a:rPr lang="ru-RU" sz="2700" dirty="0">
                <a:latin typeface="+mn-lt"/>
              </a:rPr>
              <a:t>. Библиотека </a:t>
            </a:r>
            <a:r>
              <a:rPr lang="ru-RU" sz="2700" dirty="0" err="1">
                <a:latin typeface="+mn-lt"/>
              </a:rPr>
              <a:t>видеоуроков</a:t>
            </a:r>
            <a:r>
              <a:rPr lang="ru-RU" sz="2700" dirty="0">
                <a:latin typeface="+mn-lt"/>
              </a:rPr>
              <a:t> по школьной программе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0" t="13388" r="3959" b="11832"/>
          <a:stretch/>
        </p:blipFill>
        <p:spPr bwMode="auto">
          <a:xfrm>
            <a:off x="683568" y="1700808"/>
            <a:ext cx="7866657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267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928</TotalTime>
  <Words>1343</Words>
  <Application>Microsoft Office PowerPoint</Application>
  <PresentationFormat>Экран (4:3)</PresentationFormat>
  <Paragraphs>90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Тема1</vt:lpstr>
      <vt:lpstr>Особенности организации дистанционного обучения с учащимися начальных классов</vt:lpstr>
      <vt:lpstr>Презентация PowerPoint</vt:lpstr>
      <vt:lpstr>Презентация PowerPoint</vt:lpstr>
      <vt:lpstr>Презентация PowerPoint</vt:lpstr>
      <vt:lpstr>Особенность обучения младших школьников с применением дистанционных технологий  №1</vt:lpstr>
      <vt:lpstr>Презентация PowerPoint</vt:lpstr>
      <vt:lpstr>Презентация PowerPoint</vt:lpstr>
      <vt:lpstr>2.Московская электронная школа  https://uchebnik.mos.ru/catalogue. Видеоуроки и сценарии уроков. </vt:lpstr>
      <vt:lpstr>3. Интернет урок https://interneturok.ru/. Библиотека видеоуроков по школьной программе </vt:lpstr>
      <vt:lpstr>4.Якласс https://www.yaklass.ru/. Видеоуроки и тренажеры.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Особенность обучения младших школьников с применением дистанционных технологий  №2 </vt:lpstr>
      <vt:lpstr>Особенность обучения младших школьников с применением дистанционных технологий  №3 </vt:lpstr>
      <vt:lpstr>Особенность обучения младших школьников с применением дистанционных технологий №4</vt:lpstr>
      <vt:lpstr>Алгоритм привлечения родителей к ДО</vt:lpstr>
      <vt:lpstr>Презентация PowerPoint</vt:lpstr>
      <vt:lpstr>Памятка родителям</vt:lpstr>
      <vt:lpstr>Памятка детям «садимся за уроки»</vt:lpstr>
      <vt:lpstr>Особенность обучения младших школьников с применением дистанционных технологий №5</vt:lpstr>
      <vt:lpstr>Презентация PowerPoint</vt:lpstr>
      <vt:lpstr>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xxx</dc:creator>
  <cp:lastModifiedBy>user</cp:lastModifiedBy>
  <cp:revision>52</cp:revision>
  <dcterms:created xsi:type="dcterms:W3CDTF">2020-03-28T09:27:25Z</dcterms:created>
  <dcterms:modified xsi:type="dcterms:W3CDTF">2020-04-02T06:59:34Z</dcterms:modified>
</cp:coreProperties>
</file>